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5" r:id="rId4"/>
    <p:sldId id="266" r:id="rId5"/>
    <p:sldId id="267" r:id="rId6"/>
    <p:sldId id="262" r:id="rId7"/>
    <p:sldId id="258" r:id="rId8"/>
    <p:sldId id="264" r:id="rId9"/>
    <p:sldId id="263" r:id="rId10"/>
    <p:sldId id="259" r:id="rId11"/>
    <p:sldId id="257" r:id="rId12"/>
    <p:sldId id="260"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p:scale>
          <a:sx n="91" d="100"/>
          <a:sy n="91" d="100"/>
        </p:scale>
        <p:origin x="712"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9/16/19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9/16/19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9/16/19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9/16/19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9/16/19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9/16/19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9/16/19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9/16/19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www.corda.net/content/corda-platform-whitepaper.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corda.net/content/corda-platform-whitepaper.pd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image" Target="../media/image17.tiff"/><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newcryptoblock/hyperledger-fabric-vs-r3-corda-7954035a4884"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orda.net/content/corda-platform-whitepaper.pdf"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288C1B-55AF-4CD6-BFB0-9E820E1BF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13AB1EF-6635-4E94-A028-26BC307309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9" name="Freeform 5">
              <a:extLst>
                <a:ext uri="{FF2B5EF4-FFF2-40B4-BE49-F238E27FC236}">
                  <a16:creationId xmlns:a16="http://schemas.microsoft.com/office/drawing/2014/main" id="{8D178BBC-1F76-4C35-B06A-DE1F1C04B4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56FA02E6-DF04-4EA9-ACB9-FDCBA1E4A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B8D00C9E-736E-41DC-BA99-7B8E2947F0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A9E63F49-EF2C-40A0-83DC-314EF5B46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E4BC70AF-DAD1-401B-8146-1F3A62ADF5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8335BD2A-00C5-49D3-8CEB-08646D756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1C044937-3405-43FA-B10A-90CEFDD04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071450CB-EB14-46F5-8473-6FC3AE61D4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4DEB9C10-9113-4724-A225-8400A550E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72D4F4B3-4935-445D-ADF4-3DE340A96D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1EFEF77B-5B6B-4139-82E9-1F6C4AB378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8C4D48C-701C-4792-B591-08209C69C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5C68E489-81C6-4B14-8E46-E5C6450FE3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8">
              <a:extLst>
                <a:ext uri="{FF2B5EF4-FFF2-40B4-BE49-F238E27FC236}">
                  <a16:creationId xmlns:a16="http://schemas.microsoft.com/office/drawing/2014/main" id="{94050DC8-008D-49B6-8A82-CDED0106B4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2A2657CB-B314-4BB9-90EA-C820F04842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3B5E94DC-553F-4783-99DB-79C591CA5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4AD58B4A-B3DC-4528-B20E-28F9F24EC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2">
              <a:extLst>
                <a:ext uri="{FF2B5EF4-FFF2-40B4-BE49-F238E27FC236}">
                  <a16:creationId xmlns:a16="http://schemas.microsoft.com/office/drawing/2014/main" id="{2FEEF131-3CBF-4E26-888E-9EC32067E0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7C024B31-9DB4-4683-8873-7E13A0E101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B46A0CA4-407C-425F-BD83-48CDE14E6B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3893141"/>
            <a:ext cx="8845667" cy="1771275"/>
            <a:chOff x="1669293" y="3893141"/>
            <a:chExt cx="8845667" cy="1771275"/>
          </a:xfrm>
        </p:grpSpPr>
        <p:sp>
          <p:nvSpPr>
            <p:cNvPr id="40" name="Isosceles Triangle 39">
              <a:extLst>
                <a:ext uri="{FF2B5EF4-FFF2-40B4-BE49-F238E27FC236}">
                  <a16:creationId xmlns:a16="http://schemas.microsoft.com/office/drawing/2014/main" id="{F4B89304-A11D-42D7-A8BD-C60F9A8BD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42CD001-EDC9-4615-8254-7618452572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CA0C75FA-C9B3-714B-A3DB-07D48AB96BDA}"/>
              </a:ext>
            </a:extLst>
          </p:cNvPr>
          <p:cNvSpPr txBox="1"/>
          <p:nvPr/>
        </p:nvSpPr>
        <p:spPr>
          <a:xfrm>
            <a:off x="6867100" y="379035"/>
            <a:ext cx="6647242" cy="670598"/>
          </a:xfrm>
          <a:prstGeom prst="rect">
            <a:avLst/>
          </a:prstGeom>
        </p:spPr>
        <p:txBody>
          <a:bodyPr vert="horz" lIns="228600" tIns="228600" rIns="228600" bIns="0" rtlCol="0" anchor="b">
            <a:normAutofit lnSpcReduction="10000"/>
          </a:bodyPr>
          <a:lstStyle/>
          <a:p>
            <a:pPr algn="ctr" defTabSz="914400">
              <a:lnSpc>
                <a:spcPct val="80000"/>
              </a:lnSpc>
              <a:spcBef>
                <a:spcPct val="0"/>
              </a:spcBef>
              <a:spcAft>
                <a:spcPts val="600"/>
              </a:spcAft>
            </a:pPr>
            <a:r>
              <a:rPr lang="en-US" sz="3700" spc="-150" dirty="0">
                <a:latin typeface="+mj-lt"/>
                <a:ea typeface="+mj-ea"/>
                <a:cs typeface="+mj-cs"/>
              </a:rPr>
              <a:t>Alexis Schottenstein</a:t>
            </a:r>
          </a:p>
        </p:txBody>
      </p:sp>
      <p:sp>
        <p:nvSpPr>
          <p:cNvPr id="3" name="Subtitle 2">
            <a:extLst>
              <a:ext uri="{FF2B5EF4-FFF2-40B4-BE49-F238E27FC236}">
                <a16:creationId xmlns:a16="http://schemas.microsoft.com/office/drawing/2014/main" id="{522E98F0-D219-6E4E-B820-377E37349821}"/>
              </a:ext>
            </a:extLst>
          </p:cNvPr>
          <p:cNvSpPr>
            <a:spLocks noGrp="1"/>
          </p:cNvSpPr>
          <p:nvPr>
            <p:ph type="subTitle" idx="1"/>
          </p:nvPr>
        </p:nvSpPr>
        <p:spPr>
          <a:xfrm>
            <a:off x="907546" y="3761203"/>
            <a:ext cx="10155476" cy="532017"/>
          </a:xfrm>
        </p:spPr>
        <p:txBody>
          <a:bodyPr vert="horz" lIns="91440" tIns="0" rIns="91440" bIns="45720" rtlCol="0">
            <a:noAutofit/>
          </a:bodyPr>
          <a:lstStyle/>
          <a:p>
            <a:pPr>
              <a:lnSpc>
                <a:spcPct val="90000"/>
              </a:lnSpc>
            </a:pPr>
            <a:endParaRPr lang="en-US" sz="3600" dirty="0"/>
          </a:p>
          <a:p>
            <a:pPr>
              <a:lnSpc>
                <a:spcPct val="90000"/>
              </a:lnSpc>
            </a:pPr>
            <a:r>
              <a:rPr lang="en-US" sz="3600" dirty="0"/>
              <a:t>“A Next Gen Blockchain”</a:t>
            </a:r>
          </a:p>
        </p:txBody>
      </p:sp>
      <p:sp>
        <p:nvSpPr>
          <p:cNvPr id="43" name="Rectangle 42">
            <a:extLst>
              <a:ext uri="{FF2B5EF4-FFF2-40B4-BE49-F238E27FC236}">
                <a16:creationId xmlns:a16="http://schemas.microsoft.com/office/drawing/2014/main" id="{0195E3E2-6F58-4A15-85CC-E68101C50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7138" y="1179555"/>
            <a:ext cx="8846458" cy="2627996"/>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EC65D7D7-09FC-0F4D-B716-C5D19EE47EC0}"/>
              </a:ext>
            </a:extLst>
          </p:cNvPr>
          <p:cNvPicPr>
            <a:picLocks noChangeAspect="1"/>
          </p:cNvPicPr>
          <p:nvPr/>
        </p:nvPicPr>
        <p:blipFill>
          <a:blip r:embed="rId2"/>
          <a:stretch>
            <a:fillRect/>
          </a:stretch>
        </p:blipFill>
        <p:spPr>
          <a:xfrm>
            <a:off x="3674642" y="1179555"/>
            <a:ext cx="4453085" cy="2727036"/>
          </a:xfrm>
          <a:prstGeom prst="rect">
            <a:avLst/>
          </a:prstGeom>
          <a:ln w="12700">
            <a:noFill/>
          </a:ln>
        </p:spPr>
      </p:pic>
      <p:pic>
        <p:nvPicPr>
          <p:cNvPr id="11" name="Picture 10">
            <a:extLst>
              <a:ext uri="{FF2B5EF4-FFF2-40B4-BE49-F238E27FC236}">
                <a16:creationId xmlns:a16="http://schemas.microsoft.com/office/drawing/2014/main" id="{683BE90E-6D02-194E-8E9B-AE5012921535}"/>
              </a:ext>
            </a:extLst>
          </p:cNvPr>
          <p:cNvPicPr>
            <a:picLocks noChangeAspect="1"/>
          </p:cNvPicPr>
          <p:nvPr/>
        </p:nvPicPr>
        <p:blipFill>
          <a:blip r:embed="rId3"/>
          <a:stretch>
            <a:fillRect/>
          </a:stretch>
        </p:blipFill>
        <p:spPr>
          <a:xfrm>
            <a:off x="8203927" y="1072246"/>
            <a:ext cx="3682285" cy="2816107"/>
          </a:xfrm>
          <a:prstGeom prst="rect">
            <a:avLst/>
          </a:prstGeom>
          <a:ln w="12700">
            <a:noFill/>
          </a:ln>
        </p:spPr>
      </p:pic>
      <p:pic>
        <p:nvPicPr>
          <p:cNvPr id="13" name="Picture 12">
            <a:extLst>
              <a:ext uri="{FF2B5EF4-FFF2-40B4-BE49-F238E27FC236}">
                <a16:creationId xmlns:a16="http://schemas.microsoft.com/office/drawing/2014/main" id="{A03AA14F-DA27-534A-B170-05E9F5F27783}"/>
              </a:ext>
            </a:extLst>
          </p:cNvPr>
          <p:cNvPicPr>
            <a:picLocks noChangeAspect="1"/>
          </p:cNvPicPr>
          <p:nvPr/>
        </p:nvPicPr>
        <p:blipFill>
          <a:blip r:embed="rId4"/>
          <a:stretch>
            <a:fillRect/>
          </a:stretch>
        </p:blipFill>
        <p:spPr>
          <a:xfrm>
            <a:off x="881327" y="1152050"/>
            <a:ext cx="2763262" cy="2736375"/>
          </a:xfrm>
          <a:prstGeom prst="rect">
            <a:avLst/>
          </a:prstGeom>
        </p:spPr>
      </p:pic>
    </p:spTree>
    <p:extLst>
      <p:ext uri="{BB962C8B-B14F-4D97-AF65-F5344CB8AC3E}">
        <p14:creationId xmlns:p14="http://schemas.microsoft.com/office/powerpoint/2010/main" val="2258422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8C04959-74AD-C745-8092-E0074183B4D8}"/>
              </a:ext>
            </a:extLst>
          </p:cNvPr>
          <p:cNvPicPr>
            <a:picLocks noGrp="1" noChangeAspect="1"/>
          </p:cNvPicPr>
          <p:nvPr>
            <p:ph idx="4294967295"/>
          </p:nvPr>
        </p:nvPicPr>
        <p:blipFill>
          <a:blip r:embed="rId2"/>
          <a:stretch>
            <a:fillRect/>
          </a:stretch>
        </p:blipFill>
        <p:spPr>
          <a:xfrm>
            <a:off x="2471352" y="-55605"/>
            <a:ext cx="6786663" cy="3376420"/>
          </a:xfrm>
          <a:prstGeom prst="rect">
            <a:avLst/>
          </a:prstGeom>
          <a:ln w="12700">
            <a:noFill/>
          </a:ln>
        </p:spPr>
      </p:pic>
      <p:pic>
        <p:nvPicPr>
          <p:cNvPr id="10" name="Picture 9">
            <a:extLst>
              <a:ext uri="{FF2B5EF4-FFF2-40B4-BE49-F238E27FC236}">
                <a16:creationId xmlns:a16="http://schemas.microsoft.com/office/drawing/2014/main" id="{E28CF2E4-4259-EE4D-A804-C58C11E3B5D5}"/>
              </a:ext>
            </a:extLst>
          </p:cNvPr>
          <p:cNvPicPr>
            <a:picLocks noChangeAspect="1"/>
          </p:cNvPicPr>
          <p:nvPr/>
        </p:nvPicPr>
        <p:blipFill>
          <a:blip r:embed="rId3"/>
          <a:stretch>
            <a:fillRect/>
          </a:stretch>
        </p:blipFill>
        <p:spPr>
          <a:xfrm>
            <a:off x="2471352" y="3210171"/>
            <a:ext cx="6786662" cy="3647829"/>
          </a:xfrm>
          <a:prstGeom prst="rect">
            <a:avLst/>
          </a:prstGeom>
          <a:ln w="12700">
            <a:noFill/>
          </a:ln>
        </p:spPr>
      </p:pic>
      <p:sp>
        <p:nvSpPr>
          <p:cNvPr id="11" name="TextBox 10">
            <a:extLst>
              <a:ext uri="{FF2B5EF4-FFF2-40B4-BE49-F238E27FC236}">
                <a16:creationId xmlns:a16="http://schemas.microsoft.com/office/drawing/2014/main" id="{CAF485BB-4B75-604E-A123-D37F7F7FEAD9}"/>
              </a:ext>
            </a:extLst>
          </p:cNvPr>
          <p:cNvSpPr txBox="1"/>
          <p:nvPr/>
        </p:nvSpPr>
        <p:spPr>
          <a:xfrm>
            <a:off x="5344763" y="6457890"/>
            <a:ext cx="3913251" cy="400110"/>
          </a:xfrm>
          <a:prstGeom prst="rect">
            <a:avLst/>
          </a:prstGeom>
          <a:noFill/>
        </p:spPr>
        <p:txBody>
          <a:bodyPr wrap="none" rtlCol="0">
            <a:spAutoFit/>
          </a:bodyPr>
          <a:lstStyle/>
          <a:p>
            <a:r>
              <a:rPr lang="en-US" sz="1000" dirty="0">
                <a:hlinkClick r:id="rId4"/>
              </a:rPr>
              <a:t>https://www.corda.net/content/corda-platform-whitepaper.pdf</a:t>
            </a:r>
            <a:endParaRPr lang="en-US" sz="1000" dirty="0"/>
          </a:p>
          <a:p>
            <a:endParaRPr lang="en-US" sz="1000" dirty="0"/>
          </a:p>
        </p:txBody>
      </p:sp>
    </p:spTree>
    <p:extLst>
      <p:ext uri="{BB962C8B-B14F-4D97-AF65-F5344CB8AC3E}">
        <p14:creationId xmlns:p14="http://schemas.microsoft.com/office/powerpoint/2010/main" val="566152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5"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6"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7"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5" name="Group 94">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96" name="Rectangle 95">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Isosceles Triangle 96">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Rectangle 97">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00" name="Rectangle 99">
            <a:extLst>
              <a:ext uri="{FF2B5EF4-FFF2-40B4-BE49-F238E27FC236}">
                <a16:creationId xmlns:a16="http://schemas.microsoft.com/office/drawing/2014/main" id="{8334A2EF-69D9-41C1-9876-91D7FCF7C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874C0C03-1202-4DC9-BA33-998DDFB3F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3" name="Freeform 5">
              <a:extLst>
                <a:ext uri="{FF2B5EF4-FFF2-40B4-BE49-F238E27FC236}">
                  <a16:creationId xmlns:a16="http://schemas.microsoft.com/office/drawing/2014/main" id="{60BF984B-F4C1-4BF0-B296-72CAD8814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6">
              <a:extLst>
                <a:ext uri="{FF2B5EF4-FFF2-40B4-BE49-F238E27FC236}">
                  <a16:creationId xmlns:a16="http://schemas.microsoft.com/office/drawing/2014/main" id="{2E887C16-A8CC-48BD-A34B-69B5D14BE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7">
              <a:extLst>
                <a:ext uri="{FF2B5EF4-FFF2-40B4-BE49-F238E27FC236}">
                  <a16:creationId xmlns:a16="http://schemas.microsoft.com/office/drawing/2014/main" id="{1194B805-0CE2-4FD6-804E-2771E18BB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8">
              <a:extLst>
                <a:ext uri="{FF2B5EF4-FFF2-40B4-BE49-F238E27FC236}">
                  <a16:creationId xmlns:a16="http://schemas.microsoft.com/office/drawing/2014/main" id="{96000EBD-113B-4BB5-94F2-B2C961094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9">
              <a:extLst>
                <a:ext uri="{FF2B5EF4-FFF2-40B4-BE49-F238E27FC236}">
                  <a16:creationId xmlns:a16="http://schemas.microsoft.com/office/drawing/2014/main" id="{C2C37892-BF6A-4DDB-BAA9-48B6A051E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
              <a:extLst>
                <a:ext uri="{FF2B5EF4-FFF2-40B4-BE49-F238E27FC236}">
                  <a16:creationId xmlns:a16="http://schemas.microsoft.com/office/drawing/2014/main" id="{B3A53A2B-EB9B-4318-A7F9-E371D211E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
              <a:extLst>
                <a:ext uri="{FF2B5EF4-FFF2-40B4-BE49-F238E27FC236}">
                  <a16:creationId xmlns:a16="http://schemas.microsoft.com/office/drawing/2014/main" id="{59001F5F-9338-43E1-BB4B-21C681CA2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2">
              <a:extLst>
                <a:ext uri="{FF2B5EF4-FFF2-40B4-BE49-F238E27FC236}">
                  <a16:creationId xmlns:a16="http://schemas.microsoft.com/office/drawing/2014/main" id="{24781ABE-347F-40E9-9BB2-3E35C8F15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3">
              <a:extLst>
                <a:ext uri="{FF2B5EF4-FFF2-40B4-BE49-F238E27FC236}">
                  <a16:creationId xmlns:a16="http://schemas.microsoft.com/office/drawing/2014/main" id="{6D8A7767-4D16-4AB7-8277-D66FEC7F7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4">
              <a:extLst>
                <a:ext uri="{FF2B5EF4-FFF2-40B4-BE49-F238E27FC236}">
                  <a16:creationId xmlns:a16="http://schemas.microsoft.com/office/drawing/2014/main" id="{1B7D649D-9559-4E1D-937A-351948350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
              <a:extLst>
                <a:ext uri="{FF2B5EF4-FFF2-40B4-BE49-F238E27FC236}">
                  <a16:creationId xmlns:a16="http://schemas.microsoft.com/office/drawing/2014/main" id="{45AA5D21-8C7B-4C77-815C-C3A8EA0A5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D7A46675-AA96-41DB-B9DB-CAA471A2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7">
              <a:extLst>
                <a:ext uri="{FF2B5EF4-FFF2-40B4-BE49-F238E27FC236}">
                  <a16:creationId xmlns:a16="http://schemas.microsoft.com/office/drawing/2014/main" id="{82090F8A-ECF2-423C-98D0-8EF226220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8">
              <a:extLst>
                <a:ext uri="{FF2B5EF4-FFF2-40B4-BE49-F238E27FC236}">
                  <a16:creationId xmlns:a16="http://schemas.microsoft.com/office/drawing/2014/main" id="{EA5DE46B-A4BE-407F-835A-693D3E979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9">
              <a:extLst>
                <a:ext uri="{FF2B5EF4-FFF2-40B4-BE49-F238E27FC236}">
                  <a16:creationId xmlns:a16="http://schemas.microsoft.com/office/drawing/2014/main" id="{429E4297-5489-465D-A6D7-03BD468E0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0">
              <a:extLst>
                <a:ext uri="{FF2B5EF4-FFF2-40B4-BE49-F238E27FC236}">
                  <a16:creationId xmlns:a16="http://schemas.microsoft.com/office/drawing/2014/main" id="{69A4CFA1-B603-453B-AC53-49E8A8DF7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1">
              <a:extLst>
                <a:ext uri="{FF2B5EF4-FFF2-40B4-BE49-F238E27FC236}">
                  <a16:creationId xmlns:a16="http://schemas.microsoft.com/office/drawing/2014/main" id="{7A997EDF-8927-490B-AD5F-046317B8B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2">
              <a:extLst>
                <a:ext uri="{FF2B5EF4-FFF2-40B4-BE49-F238E27FC236}">
                  <a16:creationId xmlns:a16="http://schemas.microsoft.com/office/drawing/2014/main" id="{3C91BE84-B1A4-4592-A942-2C72C86DD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3">
              <a:extLst>
                <a:ext uri="{FF2B5EF4-FFF2-40B4-BE49-F238E27FC236}">
                  <a16:creationId xmlns:a16="http://schemas.microsoft.com/office/drawing/2014/main" id="{A0AAA5CD-6E44-429A-91FA-D650BAF9E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84DE8E-EA0C-874C-9904-0DC5DD1A14F9}"/>
              </a:ext>
            </a:extLst>
          </p:cNvPr>
          <p:cNvSpPr>
            <a:spLocks noGrp="1"/>
          </p:cNvSpPr>
          <p:nvPr>
            <p:ph type="title"/>
          </p:nvPr>
        </p:nvSpPr>
        <p:spPr>
          <a:xfrm>
            <a:off x="8004683" y="2073885"/>
            <a:ext cx="3849624" cy="2312521"/>
          </a:xfrm>
        </p:spPr>
        <p:txBody>
          <a:bodyPr vert="horz" lIns="228600" tIns="228600" rIns="228600" bIns="0" rtlCol="0" anchor="b">
            <a:normAutofit/>
          </a:bodyPr>
          <a:lstStyle/>
          <a:p>
            <a:pPr algn="l">
              <a:lnSpc>
                <a:spcPct val="80000"/>
              </a:lnSpc>
            </a:pPr>
            <a:endParaRPr lang="en-US" dirty="0">
              <a:solidFill>
                <a:schemeClr val="tx2"/>
              </a:solidFill>
            </a:endParaRPr>
          </a:p>
        </p:txBody>
      </p:sp>
      <p:sp>
        <p:nvSpPr>
          <p:cNvPr id="123" name="Rectangle 122">
            <a:extLst>
              <a:ext uri="{FF2B5EF4-FFF2-40B4-BE49-F238E27FC236}">
                <a16:creationId xmlns:a16="http://schemas.microsoft.com/office/drawing/2014/main" id="{C8CA0C52-5ACA-4F17-AA4A-312E0E110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E300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6203ACB-9655-AE4C-9B18-9615032D9CC9}"/>
              </a:ext>
            </a:extLst>
          </p:cNvPr>
          <p:cNvPicPr>
            <a:picLocks noChangeAspect="1"/>
          </p:cNvPicPr>
          <p:nvPr/>
        </p:nvPicPr>
        <p:blipFill rotWithShape="1">
          <a:blip r:embed="rId2"/>
          <a:srcRect l="11104" r="15784"/>
          <a:stretch/>
        </p:blipFill>
        <p:spPr>
          <a:xfrm>
            <a:off x="972115" y="960214"/>
            <a:ext cx="5641848" cy="4919472"/>
          </a:xfrm>
          <a:prstGeom prst="rect">
            <a:avLst/>
          </a:prstGeom>
          <a:ln w="12700">
            <a:noFill/>
          </a:ln>
        </p:spPr>
      </p:pic>
      <p:sp>
        <p:nvSpPr>
          <p:cNvPr id="125"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50273" y="3291386"/>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88660BB-AA37-894B-8A0E-097FB20727FF}"/>
              </a:ext>
            </a:extLst>
          </p:cNvPr>
          <p:cNvPicPr>
            <a:picLocks noChangeAspect="1"/>
          </p:cNvPicPr>
          <p:nvPr/>
        </p:nvPicPr>
        <p:blipFill>
          <a:blip r:embed="rId3"/>
          <a:stretch>
            <a:fillRect/>
          </a:stretch>
        </p:blipFill>
        <p:spPr>
          <a:xfrm>
            <a:off x="6563062" y="762607"/>
            <a:ext cx="5342843" cy="5342843"/>
          </a:xfrm>
          <a:prstGeom prst="rect">
            <a:avLst/>
          </a:prstGeom>
        </p:spPr>
      </p:pic>
      <p:sp>
        <p:nvSpPr>
          <p:cNvPr id="6" name="TextBox 5">
            <a:extLst>
              <a:ext uri="{FF2B5EF4-FFF2-40B4-BE49-F238E27FC236}">
                <a16:creationId xmlns:a16="http://schemas.microsoft.com/office/drawing/2014/main" id="{70F84204-0D70-934B-9CA2-497DB254EBEB}"/>
              </a:ext>
            </a:extLst>
          </p:cNvPr>
          <p:cNvSpPr txBox="1"/>
          <p:nvPr/>
        </p:nvSpPr>
        <p:spPr>
          <a:xfrm>
            <a:off x="850443" y="5735158"/>
            <a:ext cx="3913251" cy="523220"/>
          </a:xfrm>
          <a:prstGeom prst="rect">
            <a:avLst/>
          </a:prstGeom>
          <a:noFill/>
        </p:spPr>
        <p:txBody>
          <a:bodyPr wrap="none" rtlCol="0">
            <a:spAutoFit/>
          </a:bodyPr>
          <a:lstStyle/>
          <a:p>
            <a:r>
              <a:rPr lang="en-US" sz="1000" dirty="0">
                <a:hlinkClick r:id="rId4"/>
              </a:rPr>
              <a:t>https://www.corda.net/content/corda-platform-whitepaper.pdf</a:t>
            </a:r>
            <a:endParaRPr lang="en-US" sz="1000" dirty="0"/>
          </a:p>
          <a:p>
            <a:endParaRPr lang="en-US" dirty="0"/>
          </a:p>
        </p:txBody>
      </p:sp>
    </p:spTree>
    <p:extLst>
      <p:ext uri="{BB962C8B-B14F-4D97-AF65-F5344CB8AC3E}">
        <p14:creationId xmlns:p14="http://schemas.microsoft.com/office/powerpoint/2010/main" val="3574826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Freeform 18">
            <a:extLst>
              <a:ext uri="{FF2B5EF4-FFF2-40B4-BE49-F238E27FC236}">
                <a16:creationId xmlns:a16="http://schemas.microsoft.com/office/drawing/2014/main" id="{E6C08EBB-2C97-4884-9312-EA0A6A62A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 name="Freeform 20">
            <a:extLst>
              <a:ext uri="{FF2B5EF4-FFF2-40B4-BE49-F238E27FC236}">
                <a16:creationId xmlns:a16="http://schemas.microsoft.com/office/drawing/2014/main" id="{17406E40-244E-4DD6-94A4-E73960241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 name="Freeform 21">
            <a:extLst>
              <a:ext uri="{FF2B5EF4-FFF2-40B4-BE49-F238E27FC236}">
                <a16:creationId xmlns:a16="http://schemas.microsoft.com/office/drawing/2014/main" id="{9E621646-8902-4518-ADFE-798B8AF7F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3" name="Freeform 22">
            <a:extLst>
              <a:ext uri="{FF2B5EF4-FFF2-40B4-BE49-F238E27FC236}">
                <a16:creationId xmlns:a16="http://schemas.microsoft.com/office/drawing/2014/main" id="{BC03DD73-798C-403F-B9AC-BFF84A0B1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23">
            <a:extLst>
              <a:ext uri="{FF2B5EF4-FFF2-40B4-BE49-F238E27FC236}">
                <a16:creationId xmlns:a16="http://schemas.microsoft.com/office/drawing/2014/main" id="{6756FE0C-DC81-49BD-AD76-1E223B6863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25">
            <a:extLst>
              <a:ext uri="{FF2B5EF4-FFF2-40B4-BE49-F238E27FC236}">
                <a16:creationId xmlns:a16="http://schemas.microsoft.com/office/drawing/2014/main" id="{FEEAE74D-A8B8-4601-84C4-7F01DFF41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6">
            <a:extLst>
              <a:ext uri="{FF2B5EF4-FFF2-40B4-BE49-F238E27FC236}">
                <a16:creationId xmlns:a16="http://schemas.microsoft.com/office/drawing/2014/main" id="{CFD751E0-7430-4ACA-A679-ECB74EA58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4337B0AD-9A1D-4899-8791-EDEB9B5A1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2">
            <a:extLst>
              <a:ext uri="{FF2B5EF4-FFF2-40B4-BE49-F238E27FC236}">
                <a16:creationId xmlns:a16="http://schemas.microsoft.com/office/drawing/2014/main" id="{20EE4868-1730-433B-AA39-A91305A4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4">
            <a:extLst>
              <a:ext uri="{FF2B5EF4-FFF2-40B4-BE49-F238E27FC236}">
                <a16:creationId xmlns:a16="http://schemas.microsoft.com/office/drawing/2014/main" id="{89921AE2-097C-4DEE-A398-FCB910D60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7">
            <a:extLst>
              <a:ext uri="{FF2B5EF4-FFF2-40B4-BE49-F238E27FC236}">
                <a16:creationId xmlns:a16="http://schemas.microsoft.com/office/drawing/2014/main" id="{A4098D72-B456-40CC-8C9F-D08B9DD2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0">
            <a:extLst>
              <a:ext uri="{FF2B5EF4-FFF2-40B4-BE49-F238E27FC236}">
                <a16:creationId xmlns:a16="http://schemas.microsoft.com/office/drawing/2014/main" id="{BCA1A530-E6F6-465D-BCD0-371D816C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3">
            <a:extLst>
              <a:ext uri="{FF2B5EF4-FFF2-40B4-BE49-F238E27FC236}">
                <a16:creationId xmlns:a16="http://schemas.microsoft.com/office/drawing/2014/main" id="{5AB5DD23-5ECB-4E0C-AC9B-C384785BA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5">
            <a:extLst>
              <a:ext uri="{FF2B5EF4-FFF2-40B4-BE49-F238E27FC236}">
                <a16:creationId xmlns:a16="http://schemas.microsoft.com/office/drawing/2014/main" id="{7DA4BF21-FA96-43DB-A077-173C5F433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pic>
        <p:nvPicPr>
          <p:cNvPr id="2" name="Picture 1">
            <a:extLst>
              <a:ext uri="{FF2B5EF4-FFF2-40B4-BE49-F238E27FC236}">
                <a16:creationId xmlns:a16="http://schemas.microsoft.com/office/drawing/2014/main" id="{00EB3669-F508-6C4C-8B3A-02651D31AEBA}"/>
              </a:ext>
            </a:extLst>
          </p:cNvPr>
          <p:cNvPicPr>
            <a:picLocks noChangeAspect="1"/>
          </p:cNvPicPr>
          <p:nvPr/>
        </p:nvPicPr>
        <p:blipFill>
          <a:blip r:embed="rId2"/>
          <a:stretch>
            <a:fillRect/>
          </a:stretch>
        </p:blipFill>
        <p:spPr>
          <a:xfrm>
            <a:off x="3949171" y="376238"/>
            <a:ext cx="6189930" cy="6189930"/>
          </a:xfrm>
          <a:prstGeom prst="rect">
            <a:avLst/>
          </a:prstGeom>
          <a:ln>
            <a:solidFill>
              <a:schemeClr val="accent1"/>
            </a:solidFill>
          </a:ln>
        </p:spPr>
      </p:pic>
      <p:sp>
        <p:nvSpPr>
          <p:cNvPr id="35" name="Freeform 17">
            <a:extLst>
              <a:ext uri="{FF2B5EF4-FFF2-40B4-BE49-F238E27FC236}">
                <a16:creationId xmlns:a16="http://schemas.microsoft.com/office/drawing/2014/main" id="{BF956BA4-7CC2-4E13-9E1D-0854EF4C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9">
            <a:extLst>
              <a:ext uri="{FF2B5EF4-FFF2-40B4-BE49-F238E27FC236}">
                <a16:creationId xmlns:a16="http://schemas.microsoft.com/office/drawing/2014/main" id="{3262514D-691E-4344-8751-4E80F046A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256109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1E3C8CFB-DDBB-4747-A369-E661AD89EB6C}"/>
              </a:ext>
            </a:extLst>
          </p:cNvPr>
          <p:cNvGraphicFramePr>
            <a:graphicFrameLocks noGrp="1"/>
          </p:cNvGraphicFramePr>
          <p:nvPr>
            <p:ph sz="half" idx="4294967295"/>
            <p:extLst>
              <p:ext uri="{D42A27DB-BD31-4B8C-83A1-F6EECF244321}">
                <p14:modId xmlns:p14="http://schemas.microsoft.com/office/powerpoint/2010/main" val="1785336617"/>
              </p:ext>
            </p:extLst>
          </p:nvPr>
        </p:nvGraphicFramePr>
        <p:xfrm>
          <a:off x="2461187" y="135024"/>
          <a:ext cx="3827070" cy="3200400"/>
        </p:xfrm>
        <a:graphic>
          <a:graphicData uri="http://schemas.openxmlformats.org/drawingml/2006/table">
            <a:tbl>
              <a:tblPr/>
              <a:tblGrid>
                <a:gridCol w="3827070">
                  <a:extLst>
                    <a:ext uri="{9D8B030D-6E8A-4147-A177-3AD203B41FA5}">
                      <a16:colId xmlns:a16="http://schemas.microsoft.com/office/drawing/2014/main" val="2712102018"/>
                    </a:ext>
                  </a:extLst>
                </a:gridCol>
              </a:tblGrid>
              <a:tr h="3200399">
                <a:tc>
                  <a:txBody>
                    <a:bodyPr/>
                    <a:lstStyle/>
                    <a:p>
                      <a:pPr algn="ctr"/>
                      <a:r>
                        <a:rPr lang="en-US" sz="1400" b="1" dirty="0">
                          <a:effectLst/>
                          <a:latin typeface="Arial" panose="020B0604020202020204" pitchFamily="34" charset="0"/>
                        </a:rPr>
                        <a:t>David E. Rutter: Founder, Chief Executive Officer </a:t>
                      </a:r>
                      <a:r>
                        <a:rPr lang="en-US" sz="1400" dirty="0">
                          <a:effectLst/>
                          <a:latin typeface="Arial" panose="020B0604020202020204" pitchFamily="34" charset="0"/>
                        </a:rPr>
                        <a:t>With over 30 years of experience leading some of Wall Street’s top institutions, David Rutter is a longtime creative thought leader in financial markets and innovation and has played a significant role in the adoption of electronic trading in the global over-the-counter derivatives industry. Rutter served for 10 years as the chief executive officer (CEO) of electronic brokerage at ICAP Plc, the world’s largest interdealer brokerage firm, where he led the </a:t>
                      </a:r>
                      <a:r>
                        <a:rPr lang="en-US" sz="1400" dirty="0" err="1">
                          <a:effectLst/>
                          <a:latin typeface="Arial" panose="020B0604020202020204" pitchFamily="34" charset="0"/>
                        </a:rPr>
                        <a:t>Brokertec</a:t>
                      </a:r>
                      <a:r>
                        <a:rPr lang="en-US" sz="1400" dirty="0">
                          <a:effectLst/>
                          <a:latin typeface="Arial" panose="020B0604020202020204" pitchFamily="34" charset="0"/>
                        </a:rPr>
                        <a:t> fixed income platform and the EBS foreign exchange platform. Prior to ICAP Plc, Rutter was co-owner and CEO (Americas) of </a:t>
                      </a:r>
                      <a:r>
                        <a:rPr lang="en-US" sz="1400" dirty="0" err="1">
                          <a:effectLst/>
                          <a:latin typeface="Arial" panose="020B0604020202020204" pitchFamily="34" charset="0"/>
                        </a:rPr>
                        <a:t>Prebon</a:t>
                      </a:r>
                      <a:r>
                        <a:rPr lang="en-US" sz="1400" dirty="0">
                          <a:effectLst/>
                          <a:latin typeface="Arial" panose="020B0604020202020204" pitchFamily="34" charset="0"/>
                        </a:rPr>
                        <a:t> Yamane. </a:t>
                      </a:r>
                    </a:p>
                  </a:txBody>
                  <a:tcPr marL="24335" marR="24335" marT="0" marB="0">
                    <a:lnL w="5715" cap="flat" cmpd="sng" algn="ctr">
                      <a:solidFill>
                        <a:srgbClr val="000000"/>
                      </a:solidFill>
                      <a:prstDash val="solid"/>
                      <a:round/>
                      <a:headEnd type="none" w="med" len="med"/>
                      <a:tailEnd type="none" w="med" len="med"/>
                    </a:lnL>
                    <a:lnR w="571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90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1112217"/>
                  </a:ext>
                </a:extLst>
              </a:tr>
            </a:tbl>
          </a:graphicData>
        </a:graphic>
      </p:graphicFrame>
      <p:graphicFrame>
        <p:nvGraphicFramePr>
          <p:cNvPr id="12" name="Content Placeholder 11">
            <a:extLst>
              <a:ext uri="{FF2B5EF4-FFF2-40B4-BE49-F238E27FC236}">
                <a16:creationId xmlns:a16="http://schemas.microsoft.com/office/drawing/2014/main" id="{2879D824-B2A0-2E42-AE16-53C37D5CE69D}"/>
              </a:ext>
            </a:extLst>
          </p:cNvPr>
          <p:cNvGraphicFramePr>
            <a:graphicFrameLocks noGrp="1"/>
          </p:cNvGraphicFramePr>
          <p:nvPr>
            <p:ph sz="half" idx="4294967295"/>
            <p:extLst>
              <p:ext uri="{D42A27DB-BD31-4B8C-83A1-F6EECF244321}">
                <p14:modId xmlns:p14="http://schemas.microsoft.com/office/powerpoint/2010/main" val="1085770517"/>
              </p:ext>
            </p:extLst>
          </p:nvPr>
        </p:nvGraphicFramePr>
        <p:xfrm>
          <a:off x="2418083" y="3444240"/>
          <a:ext cx="3827070" cy="3413760"/>
        </p:xfrm>
        <a:graphic>
          <a:graphicData uri="http://schemas.openxmlformats.org/drawingml/2006/table">
            <a:tbl>
              <a:tblPr/>
              <a:tblGrid>
                <a:gridCol w="3827070">
                  <a:extLst>
                    <a:ext uri="{9D8B030D-6E8A-4147-A177-3AD203B41FA5}">
                      <a16:colId xmlns:a16="http://schemas.microsoft.com/office/drawing/2014/main" val="3341423891"/>
                    </a:ext>
                  </a:extLst>
                </a:gridCol>
              </a:tblGrid>
              <a:tr h="3200400">
                <a:tc>
                  <a:txBody>
                    <a:bodyPr/>
                    <a:lstStyle/>
                    <a:p>
                      <a:pPr algn="ctr"/>
                      <a:r>
                        <a:rPr lang="en-US" sz="1400" b="1" dirty="0">
                          <a:effectLst/>
                          <a:latin typeface="Arial" panose="020B0604020202020204" pitchFamily="34" charset="0"/>
                        </a:rPr>
                        <a:t>Richard </a:t>
                      </a:r>
                      <a:r>
                        <a:rPr lang="en-US" sz="1400" b="1" dirty="0" err="1">
                          <a:effectLst/>
                          <a:latin typeface="Arial" panose="020B0604020202020204" pitchFamily="34" charset="0"/>
                        </a:rPr>
                        <a:t>Gendal</a:t>
                      </a:r>
                      <a:r>
                        <a:rPr lang="en-US" sz="1400" b="1" dirty="0">
                          <a:effectLst/>
                          <a:latin typeface="Arial" panose="020B0604020202020204" pitchFamily="34" charset="0"/>
                        </a:rPr>
                        <a:t> Brown: Chief Technology Officer </a:t>
                      </a:r>
                      <a:r>
                        <a:rPr lang="en-US" sz="1400" dirty="0">
                          <a:effectLst/>
                          <a:latin typeface="Arial" panose="020B0604020202020204" pitchFamily="34" charset="0"/>
                        </a:rPr>
                        <a:t>Richard Brown is the chief technology officer at R3 and is one of the world’s leading authorities on distributed ledger systems and architectures. Previously, Brown was the executive architect for banking and financial markets industry innovation at IBM United Kingdom. His previous roles with the company, for whom he worked for almost 15 years, included lead account architect for a global investment banking client and a consultant for IBM software products. Brown is a chartered engineer and holds an MBA with distinction from Warwick Business School and a first-class degree in mathematics from Trinity College, Cambridge. </a:t>
                      </a:r>
                    </a:p>
                  </a:txBody>
                  <a:tcPr marL="22998" marR="22998" marT="0" marB="0">
                    <a:lnL w="5715" cap="flat" cmpd="sng" algn="ctr">
                      <a:solidFill>
                        <a:srgbClr val="000000"/>
                      </a:solidFill>
                      <a:prstDash val="solid"/>
                      <a:round/>
                      <a:headEnd type="none" w="med" len="med"/>
                      <a:tailEnd type="none" w="med" len="med"/>
                    </a:lnL>
                    <a:lnR w="5715" cap="flat" cmpd="sng" algn="ctr">
                      <a:solidFill>
                        <a:srgbClr val="000000"/>
                      </a:solidFill>
                      <a:prstDash val="solid"/>
                      <a:round/>
                      <a:headEnd type="none" w="med" len="med"/>
                      <a:tailEnd type="none" w="med" len="med"/>
                    </a:lnR>
                    <a:lnT w="1905" cap="flat" cmpd="sng" algn="ctr">
                      <a:solidFill>
                        <a:srgbClr val="000000"/>
                      </a:solidFill>
                      <a:prstDash val="solid"/>
                      <a:round/>
                      <a:headEnd type="none" w="med" len="med"/>
                      <a:tailEnd type="none" w="med" len="med"/>
                    </a:lnT>
                    <a:lnB w="190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2994884"/>
                  </a:ext>
                </a:extLst>
              </a:tr>
            </a:tbl>
          </a:graphicData>
        </a:graphic>
      </p:graphicFrame>
      <p:pic>
        <p:nvPicPr>
          <p:cNvPr id="13" name="Picture 12">
            <a:extLst>
              <a:ext uri="{FF2B5EF4-FFF2-40B4-BE49-F238E27FC236}">
                <a16:creationId xmlns:a16="http://schemas.microsoft.com/office/drawing/2014/main" id="{0D9C5818-26BE-104A-8C97-8D153C641046}"/>
              </a:ext>
            </a:extLst>
          </p:cNvPr>
          <p:cNvPicPr>
            <a:picLocks noChangeAspect="1"/>
          </p:cNvPicPr>
          <p:nvPr/>
        </p:nvPicPr>
        <p:blipFill>
          <a:blip r:embed="rId2"/>
          <a:stretch>
            <a:fillRect/>
          </a:stretch>
        </p:blipFill>
        <p:spPr>
          <a:xfrm>
            <a:off x="455148" y="1181686"/>
            <a:ext cx="1656856" cy="1656856"/>
          </a:xfrm>
          <a:prstGeom prst="rect">
            <a:avLst/>
          </a:prstGeom>
        </p:spPr>
      </p:pic>
      <p:pic>
        <p:nvPicPr>
          <p:cNvPr id="14" name="Picture 13">
            <a:extLst>
              <a:ext uri="{FF2B5EF4-FFF2-40B4-BE49-F238E27FC236}">
                <a16:creationId xmlns:a16="http://schemas.microsoft.com/office/drawing/2014/main" id="{2CF3DA51-1D52-3145-AD47-D2CEA3743227}"/>
              </a:ext>
            </a:extLst>
          </p:cNvPr>
          <p:cNvPicPr>
            <a:picLocks noChangeAspect="1"/>
          </p:cNvPicPr>
          <p:nvPr/>
        </p:nvPicPr>
        <p:blipFill>
          <a:blip r:embed="rId3"/>
          <a:stretch>
            <a:fillRect/>
          </a:stretch>
        </p:blipFill>
        <p:spPr>
          <a:xfrm>
            <a:off x="455148" y="3693732"/>
            <a:ext cx="1656856" cy="1656856"/>
          </a:xfrm>
          <a:prstGeom prst="rect">
            <a:avLst/>
          </a:prstGeom>
        </p:spPr>
      </p:pic>
      <p:graphicFrame>
        <p:nvGraphicFramePr>
          <p:cNvPr id="16" name="Table 15">
            <a:extLst>
              <a:ext uri="{FF2B5EF4-FFF2-40B4-BE49-F238E27FC236}">
                <a16:creationId xmlns:a16="http://schemas.microsoft.com/office/drawing/2014/main" id="{5069728A-109D-9B44-9E7B-FA99357AD30D}"/>
              </a:ext>
            </a:extLst>
          </p:cNvPr>
          <p:cNvGraphicFramePr>
            <a:graphicFrameLocks noGrp="1"/>
          </p:cNvGraphicFramePr>
          <p:nvPr>
            <p:extLst>
              <p:ext uri="{D42A27DB-BD31-4B8C-83A1-F6EECF244321}">
                <p14:modId xmlns:p14="http://schemas.microsoft.com/office/powerpoint/2010/main" val="1804282067"/>
              </p:ext>
            </p:extLst>
          </p:nvPr>
        </p:nvGraphicFramePr>
        <p:xfrm>
          <a:off x="7807567" y="135026"/>
          <a:ext cx="4286741" cy="1046660"/>
        </p:xfrm>
        <a:graphic>
          <a:graphicData uri="http://schemas.openxmlformats.org/drawingml/2006/table">
            <a:tbl>
              <a:tblPr/>
              <a:tblGrid>
                <a:gridCol w="4286741">
                  <a:extLst>
                    <a:ext uri="{9D8B030D-6E8A-4147-A177-3AD203B41FA5}">
                      <a16:colId xmlns:a16="http://schemas.microsoft.com/office/drawing/2014/main" val="1214329660"/>
                    </a:ext>
                  </a:extLst>
                </a:gridCol>
              </a:tblGrid>
              <a:tr h="1046660">
                <a:tc>
                  <a:txBody>
                    <a:bodyPr/>
                    <a:lstStyle/>
                    <a:p>
                      <a:pPr algn="ctr"/>
                      <a:r>
                        <a:rPr lang="en-US" sz="1400" b="1" dirty="0">
                          <a:effectLst/>
                          <a:latin typeface="Arial" panose="020B0604020202020204" pitchFamily="34" charset="0"/>
                        </a:rPr>
                        <a:t>James Carlyle: Chief Engineer </a:t>
                      </a:r>
                      <a:r>
                        <a:rPr lang="en-US" sz="1400" dirty="0">
                          <a:effectLst/>
                          <a:latin typeface="Arial" panose="020B0604020202020204" pitchFamily="34" charset="0"/>
                        </a:rPr>
                        <a:t>James Carlyle is focused on defining a candidate architecture and building out a collaborative lab for experimentation by network members. </a:t>
                      </a:r>
                    </a:p>
                  </a:txBody>
                  <a:tcPr marL="47625" marR="47625" marT="0" marB="0">
                    <a:lnL w="5715" cap="flat" cmpd="sng" algn="ctr">
                      <a:solidFill>
                        <a:srgbClr val="000000"/>
                      </a:solidFill>
                      <a:prstDash val="solid"/>
                      <a:round/>
                      <a:headEnd type="none" w="med" len="med"/>
                      <a:tailEnd type="none" w="med" len="med"/>
                    </a:lnL>
                    <a:lnR w="5715" cap="flat" cmpd="sng" algn="ctr">
                      <a:solidFill>
                        <a:srgbClr val="000000"/>
                      </a:solidFill>
                      <a:prstDash val="solid"/>
                      <a:round/>
                      <a:headEnd type="none" w="med" len="med"/>
                      <a:tailEnd type="none" w="med" len="med"/>
                    </a:lnR>
                    <a:lnT w="1905" cap="flat" cmpd="sng" algn="ctr">
                      <a:solidFill>
                        <a:srgbClr val="000000"/>
                      </a:solidFill>
                      <a:prstDash val="solid"/>
                      <a:round/>
                      <a:headEnd type="none" w="med" len="med"/>
                      <a:tailEnd type="none" w="med" len="med"/>
                    </a:lnT>
                    <a:lnB w="190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174862"/>
                  </a:ext>
                </a:extLst>
              </a:tr>
            </a:tbl>
          </a:graphicData>
        </a:graphic>
      </p:graphicFrame>
      <p:graphicFrame>
        <p:nvGraphicFramePr>
          <p:cNvPr id="18" name="Table 17">
            <a:extLst>
              <a:ext uri="{FF2B5EF4-FFF2-40B4-BE49-F238E27FC236}">
                <a16:creationId xmlns:a16="http://schemas.microsoft.com/office/drawing/2014/main" id="{F70B8951-9F32-7547-8F17-BA8B03CD1A5D}"/>
              </a:ext>
            </a:extLst>
          </p:cNvPr>
          <p:cNvGraphicFramePr>
            <a:graphicFrameLocks noGrp="1"/>
          </p:cNvGraphicFramePr>
          <p:nvPr>
            <p:extLst>
              <p:ext uri="{D42A27DB-BD31-4B8C-83A1-F6EECF244321}">
                <p14:modId xmlns:p14="http://schemas.microsoft.com/office/powerpoint/2010/main" val="2529961342"/>
              </p:ext>
            </p:extLst>
          </p:nvPr>
        </p:nvGraphicFramePr>
        <p:xfrm>
          <a:off x="7807568" y="1356706"/>
          <a:ext cx="4249154" cy="2167079"/>
        </p:xfrm>
        <a:graphic>
          <a:graphicData uri="http://schemas.openxmlformats.org/drawingml/2006/table">
            <a:tbl>
              <a:tblPr/>
              <a:tblGrid>
                <a:gridCol w="4249154">
                  <a:extLst>
                    <a:ext uri="{9D8B030D-6E8A-4147-A177-3AD203B41FA5}">
                      <a16:colId xmlns:a16="http://schemas.microsoft.com/office/drawing/2014/main" val="1607444761"/>
                    </a:ext>
                  </a:extLst>
                </a:gridCol>
              </a:tblGrid>
              <a:tr h="2167079">
                <a:tc>
                  <a:txBody>
                    <a:bodyPr/>
                    <a:lstStyle/>
                    <a:p>
                      <a:pPr algn="ctr"/>
                      <a:r>
                        <a:rPr lang="en-US" sz="1400" b="1" dirty="0">
                          <a:effectLst/>
                          <a:latin typeface="Arial" panose="020B0604020202020204" pitchFamily="34" charset="0"/>
                        </a:rPr>
                        <a:t>Mike Hearn: Lead Platform Engineer </a:t>
                      </a:r>
                      <a:r>
                        <a:rPr lang="en-US" sz="1400" dirty="0">
                          <a:effectLst/>
                          <a:latin typeface="Arial" panose="020B0604020202020204" pitchFamily="34" charset="0"/>
                        </a:rPr>
                        <a:t>Mike Hearn is lead platform engineer at R3. He has over five years of experience with bitcoin, blockchain, and distributed ledger systems. He spent nearly eight years at Google, where he was a senior software engineer. Hearn was one of the world’s first developers of software for the bitcoin platform, including its smart contract capabilities. He developed the world’s most popular bitcoin wallet software. </a:t>
                      </a:r>
                    </a:p>
                  </a:txBody>
                  <a:tcPr marL="47625" marR="47625" marT="0" marB="0">
                    <a:lnL w="5715" cap="flat" cmpd="sng" algn="ctr">
                      <a:solidFill>
                        <a:srgbClr val="000000"/>
                      </a:solidFill>
                      <a:prstDash val="solid"/>
                      <a:round/>
                      <a:headEnd type="none" w="med" len="med"/>
                      <a:tailEnd type="none" w="med" len="med"/>
                    </a:lnL>
                    <a:lnR w="5715" cap="flat" cmpd="sng" algn="ctr">
                      <a:solidFill>
                        <a:srgbClr val="000000"/>
                      </a:solidFill>
                      <a:prstDash val="solid"/>
                      <a:round/>
                      <a:headEnd type="none" w="med" len="med"/>
                      <a:tailEnd type="none" w="med" len="med"/>
                    </a:lnR>
                    <a:lnT w="190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0217309"/>
                  </a:ext>
                </a:extLst>
              </a:tr>
            </a:tbl>
          </a:graphicData>
        </a:graphic>
      </p:graphicFrame>
      <p:graphicFrame>
        <p:nvGraphicFramePr>
          <p:cNvPr id="20" name="Table 19">
            <a:extLst>
              <a:ext uri="{FF2B5EF4-FFF2-40B4-BE49-F238E27FC236}">
                <a16:creationId xmlns:a16="http://schemas.microsoft.com/office/drawing/2014/main" id="{0A658EE4-B054-4641-B6E1-0B93A9BC1B7B}"/>
              </a:ext>
            </a:extLst>
          </p:cNvPr>
          <p:cNvGraphicFramePr>
            <a:graphicFrameLocks noGrp="1"/>
          </p:cNvGraphicFramePr>
          <p:nvPr>
            <p:extLst>
              <p:ext uri="{D42A27DB-BD31-4B8C-83A1-F6EECF244321}">
                <p14:modId xmlns:p14="http://schemas.microsoft.com/office/powerpoint/2010/main" val="712956072"/>
              </p:ext>
            </p:extLst>
          </p:nvPr>
        </p:nvGraphicFramePr>
        <p:xfrm>
          <a:off x="7788774" y="3685316"/>
          <a:ext cx="4286741" cy="1387050"/>
        </p:xfrm>
        <a:graphic>
          <a:graphicData uri="http://schemas.openxmlformats.org/drawingml/2006/table">
            <a:tbl>
              <a:tblPr/>
              <a:tblGrid>
                <a:gridCol w="4286741">
                  <a:extLst>
                    <a:ext uri="{9D8B030D-6E8A-4147-A177-3AD203B41FA5}">
                      <a16:colId xmlns:a16="http://schemas.microsoft.com/office/drawing/2014/main" val="2122698768"/>
                    </a:ext>
                  </a:extLst>
                </a:gridCol>
              </a:tblGrid>
              <a:tr h="1387050">
                <a:tc>
                  <a:txBody>
                    <a:bodyPr/>
                    <a:lstStyle/>
                    <a:p>
                      <a:pPr algn="ctr"/>
                      <a:r>
                        <a:rPr lang="en-US" sz="1400" b="1" dirty="0">
                          <a:effectLst/>
                          <a:latin typeface="Arial" panose="020B0604020202020204" pitchFamily="34" charset="0"/>
                        </a:rPr>
                        <a:t>Jesse Edwards: Co-Founder, Head of Corporate Development </a:t>
                      </a:r>
                      <a:r>
                        <a:rPr lang="en-US" sz="1400" dirty="0">
                          <a:effectLst/>
                          <a:latin typeface="Arial" panose="020B0604020202020204" pitchFamily="34" charset="0"/>
                        </a:rPr>
                        <a:t>Jesse Edwards is a co-founder of R3 and serves as the firm’s executive vice-president and head of corporate development. Edwards helps lead execution of the firm’s strategic vision and directs investments and partnerships. Prior to founding R3.</a:t>
                      </a:r>
                    </a:p>
                  </a:txBody>
                  <a:tcPr marL="47625" marR="47625" marT="0" marB="0">
                    <a:lnL w="5715" cap="flat" cmpd="sng" algn="ctr">
                      <a:solidFill>
                        <a:srgbClr val="000000"/>
                      </a:solidFill>
                      <a:prstDash val="solid"/>
                      <a:round/>
                      <a:headEnd type="none" w="med" len="med"/>
                      <a:tailEnd type="none" w="med" len="med"/>
                    </a:lnL>
                    <a:lnR w="5715" cap="flat" cmpd="sng" algn="ctr">
                      <a:solidFill>
                        <a:srgbClr val="000000"/>
                      </a:solidFill>
                      <a:prstDash val="solid"/>
                      <a:round/>
                      <a:headEnd type="none" w="med" len="med"/>
                      <a:tailEnd type="none" w="med" len="med"/>
                    </a:lnR>
                    <a:lnT w="1905" cap="flat" cmpd="sng" algn="ctr">
                      <a:solidFill>
                        <a:srgbClr val="000000"/>
                      </a:solidFill>
                      <a:prstDash val="solid"/>
                      <a:round/>
                      <a:headEnd type="none" w="med" len="med"/>
                      <a:tailEnd type="none" w="med" len="med"/>
                    </a:lnT>
                    <a:lnB w="190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1287264"/>
                  </a:ext>
                </a:extLst>
              </a:tr>
            </a:tbl>
          </a:graphicData>
        </a:graphic>
      </p:graphicFrame>
      <p:graphicFrame>
        <p:nvGraphicFramePr>
          <p:cNvPr id="22" name="Table 21">
            <a:extLst>
              <a:ext uri="{FF2B5EF4-FFF2-40B4-BE49-F238E27FC236}">
                <a16:creationId xmlns:a16="http://schemas.microsoft.com/office/drawing/2014/main" id="{30CD6B99-3FCF-1548-9919-3D19A10492E3}"/>
              </a:ext>
            </a:extLst>
          </p:cNvPr>
          <p:cNvGraphicFramePr>
            <a:graphicFrameLocks noGrp="1"/>
          </p:cNvGraphicFramePr>
          <p:nvPr>
            <p:extLst>
              <p:ext uri="{D42A27DB-BD31-4B8C-83A1-F6EECF244321}">
                <p14:modId xmlns:p14="http://schemas.microsoft.com/office/powerpoint/2010/main" val="3047125061"/>
              </p:ext>
            </p:extLst>
          </p:nvPr>
        </p:nvGraphicFramePr>
        <p:xfrm>
          <a:off x="7788774" y="5350588"/>
          <a:ext cx="4305534" cy="1262270"/>
        </p:xfrm>
        <a:graphic>
          <a:graphicData uri="http://schemas.openxmlformats.org/drawingml/2006/table">
            <a:tbl>
              <a:tblPr/>
              <a:tblGrid>
                <a:gridCol w="4305534">
                  <a:extLst>
                    <a:ext uri="{9D8B030D-6E8A-4147-A177-3AD203B41FA5}">
                      <a16:colId xmlns:a16="http://schemas.microsoft.com/office/drawing/2014/main" val="1078850301"/>
                    </a:ext>
                  </a:extLst>
                </a:gridCol>
              </a:tblGrid>
              <a:tr h="1262270">
                <a:tc>
                  <a:txBody>
                    <a:bodyPr/>
                    <a:lstStyle/>
                    <a:p>
                      <a:pPr algn="ctr"/>
                      <a:r>
                        <a:rPr lang="en-US" sz="1400" b="1" dirty="0">
                          <a:effectLst/>
                          <a:latin typeface="Arial" panose="020B0604020202020204" pitchFamily="34" charset="0"/>
                        </a:rPr>
                        <a:t>Todd McDonald: Co-Founder, Head of Partnerships </a:t>
                      </a:r>
                      <a:r>
                        <a:rPr lang="en-US" sz="1400" dirty="0">
                          <a:effectLst/>
                          <a:latin typeface="Arial" panose="020B0604020202020204" pitchFamily="34" charset="0"/>
                        </a:rPr>
                        <a:t>Todd McDonald is a co-founder of R3 and head of ecosystem development. McDonald focuses on building the partner application ecosystem for R3’s Corda platform. </a:t>
                      </a:r>
                    </a:p>
                  </a:txBody>
                  <a:tcPr marL="47625" marR="47625" marT="0" marB="0">
                    <a:lnL w="5715" cap="flat" cmpd="sng" algn="ctr">
                      <a:solidFill>
                        <a:srgbClr val="000000"/>
                      </a:solidFill>
                      <a:prstDash val="solid"/>
                      <a:round/>
                      <a:headEnd type="none" w="med" len="med"/>
                      <a:tailEnd type="none" w="med" len="med"/>
                    </a:lnL>
                    <a:lnR w="5715" cap="flat" cmpd="sng" algn="ctr">
                      <a:solidFill>
                        <a:srgbClr val="000000"/>
                      </a:solidFill>
                      <a:prstDash val="solid"/>
                      <a:round/>
                      <a:headEnd type="none" w="med" len="med"/>
                      <a:tailEnd type="none" w="med" len="med"/>
                    </a:lnR>
                    <a:lnT w="1905" cap="flat" cmpd="sng" algn="ctr">
                      <a:solidFill>
                        <a:srgbClr val="000000"/>
                      </a:solidFill>
                      <a:prstDash val="solid"/>
                      <a:round/>
                      <a:headEnd type="none" w="med" len="med"/>
                      <a:tailEnd type="none" w="med" len="med"/>
                    </a:lnT>
                    <a:lnB w="190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080166"/>
                  </a:ext>
                </a:extLst>
              </a:tr>
            </a:tbl>
          </a:graphicData>
        </a:graphic>
      </p:graphicFrame>
      <p:pic>
        <p:nvPicPr>
          <p:cNvPr id="23" name="Picture 22">
            <a:extLst>
              <a:ext uri="{FF2B5EF4-FFF2-40B4-BE49-F238E27FC236}">
                <a16:creationId xmlns:a16="http://schemas.microsoft.com/office/drawing/2014/main" id="{D0940088-9B02-4143-A992-E52742DA2275}"/>
              </a:ext>
            </a:extLst>
          </p:cNvPr>
          <p:cNvPicPr>
            <a:picLocks noChangeAspect="1"/>
          </p:cNvPicPr>
          <p:nvPr/>
        </p:nvPicPr>
        <p:blipFill>
          <a:blip r:embed="rId4"/>
          <a:stretch>
            <a:fillRect/>
          </a:stretch>
        </p:blipFill>
        <p:spPr>
          <a:xfrm>
            <a:off x="6385167" y="1803704"/>
            <a:ext cx="1373945" cy="1422400"/>
          </a:xfrm>
          <a:prstGeom prst="rect">
            <a:avLst/>
          </a:prstGeom>
        </p:spPr>
      </p:pic>
      <p:pic>
        <p:nvPicPr>
          <p:cNvPr id="24" name="Picture 23">
            <a:extLst>
              <a:ext uri="{FF2B5EF4-FFF2-40B4-BE49-F238E27FC236}">
                <a16:creationId xmlns:a16="http://schemas.microsoft.com/office/drawing/2014/main" id="{B71120E0-D0B7-0A46-892D-EF54419A3272}"/>
              </a:ext>
            </a:extLst>
          </p:cNvPr>
          <p:cNvPicPr>
            <a:picLocks noChangeAspect="1"/>
          </p:cNvPicPr>
          <p:nvPr/>
        </p:nvPicPr>
        <p:blipFill>
          <a:blip r:embed="rId5"/>
          <a:stretch>
            <a:fillRect/>
          </a:stretch>
        </p:blipFill>
        <p:spPr>
          <a:xfrm>
            <a:off x="6385167" y="3743389"/>
            <a:ext cx="1352393" cy="1270000"/>
          </a:xfrm>
          <a:prstGeom prst="rect">
            <a:avLst/>
          </a:prstGeom>
        </p:spPr>
      </p:pic>
      <p:pic>
        <p:nvPicPr>
          <p:cNvPr id="25" name="Picture 24">
            <a:extLst>
              <a:ext uri="{FF2B5EF4-FFF2-40B4-BE49-F238E27FC236}">
                <a16:creationId xmlns:a16="http://schemas.microsoft.com/office/drawing/2014/main" id="{DB317CE2-36A0-6A4A-B2D1-081DA4B8CA17}"/>
              </a:ext>
            </a:extLst>
          </p:cNvPr>
          <p:cNvPicPr>
            <a:picLocks noChangeAspect="1"/>
          </p:cNvPicPr>
          <p:nvPr/>
        </p:nvPicPr>
        <p:blipFill>
          <a:blip r:embed="rId6"/>
          <a:stretch>
            <a:fillRect/>
          </a:stretch>
        </p:blipFill>
        <p:spPr>
          <a:xfrm>
            <a:off x="6315161" y="5270523"/>
            <a:ext cx="1422399" cy="1342335"/>
          </a:xfrm>
          <a:prstGeom prst="rect">
            <a:avLst/>
          </a:prstGeom>
        </p:spPr>
      </p:pic>
      <p:pic>
        <p:nvPicPr>
          <p:cNvPr id="26" name="Picture 25">
            <a:extLst>
              <a:ext uri="{FF2B5EF4-FFF2-40B4-BE49-F238E27FC236}">
                <a16:creationId xmlns:a16="http://schemas.microsoft.com/office/drawing/2014/main" id="{1F35CA55-3C31-F347-A9C0-D692887DB07D}"/>
              </a:ext>
            </a:extLst>
          </p:cNvPr>
          <p:cNvPicPr>
            <a:picLocks noChangeAspect="1"/>
          </p:cNvPicPr>
          <p:nvPr/>
        </p:nvPicPr>
        <p:blipFill>
          <a:blip r:embed="rId7"/>
          <a:stretch>
            <a:fillRect/>
          </a:stretch>
        </p:blipFill>
        <p:spPr>
          <a:xfrm>
            <a:off x="6336712" y="157805"/>
            <a:ext cx="1422400" cy="1422400"/>
          </a:xfrm>
          <a:prstGeom prst="rect">
            <a:avLst/>
          </a:prstGeom>
        </p:spPr>
      </p:pic>
      <p:sp>
        <p:nvSpPr>
          <p:cNvPr id="27" name="TextBox 26">
            <a:extLst>
              <a:ext uri="{FF2B5EF4-FFF2-40B4-BE49-F238E27FC236}">
                <a16:creationId xmlns:a16="http://schemas.microsoft.com/office/drawing/2014/main" id="{B5C7647D-A63D-CE49-99F7-F7DE896574C2}"/>
              </a:ext>
            </a:extLst>
          </p:cNvPr>
          <p:cNvSpPr txBox="1"/>
          <p:nvPr/>
        </p:nvSpPr>
        <p:spPr>
          <a:xfrm>
            <a:off x="0" y="135024"/>
            <a:ext cx="2461187" cy="830997"/>
          </a:xfrm>
          <a:prstGeom prst="rect">
            <a:avLst/>
          </a:prstGeom>
          <a:noFill/>
        </p:spPr>
        <p:txBody>
          <a:bodyPr wrap="none" rtlCol="0">
            <a:spAutoFit/>
          </a:bodyPr>
          <a:lstStyle/>
          <a:p>
            <a:r>
              <a:rPr lang="en-US" sz="2400" dirty="0"/>
              <a:t>R3 Management</a:t>
            </a:r>
          </a:p>
          <a:p>
            <a:r>
              <a:rPr lang="en-US" sz="2400" dirty="0"/>
              <a:t>Team:</a:t>
            </a:r>
          </a:p>
        </p:txBody>
      </p:sp>
    </p:spTree>
    <p:extLst>
      <p:ext uri="{BB962C8B-B14F-4D97-AF65-F5344CB8AC3E}">
        <p14:creationId xmlns:p14="http://schemas.microsoft.com/office/powerpoint/2010/main" val="764661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913149-02D1-7E49-BABE-3B2E2E2B7675}"/>
              </a:ext>
            </a:extLst>
          </p:cNvPr>
          <p:cNvPicPr>
            <a:picLocks noChangeAspect="1"/>
          </p:cNvPicPr>
          <p:nvPr/>
        </p:nvPicPr>
        <p:blipFill>
          <a:blip r:embed="rId2"/>
          <a:stretch>
            <a:fillRect/>
          </a:stretch>
        </p:blipFill>
        <p:spPr>
          <a:xfrm>
            <a:off x="1841500" y="298450"/>
            <a:ext cx="8509000" cy="6261100"/>
          </a:xfrm>
          <a:prstGeom prst="rect">
            <a:avLst/>
          </a:prstGeom>
          <a:ln>
            <a:solidFill>
              <a:schemeClr val="accent1"/>
            </a:solidFill>
          </a:ln>
        </p:spPr>
      </p:pic>
    </p:spTree>
    <p:extLst>
      <p:ext uri="{BB962C8B-B14F-4D97-AF65-F5344CB8AC3E}">
        <p14:creationId xmlns:p14="http://schemas.microsoft.com/office/powerpoint/2010/main" val="53477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416A14-15F4-804D-9480-20866A5A6574}"/>
              </a:ext>
            </a:extLst>
          </p:cNvPr>
          <p:cNvPicPr>
            <a:picLocks noGrp="1" noChangeAspect="1"/>
          </p:cNvPicPr>
          <p:nvPr>
            <p:ph idx="4294967295"/>
          </p:nvPr>
        </p:nvPicPr>
        <p:blipFill>
          <a:blip r:embed="rId2"/>
          <a:stretch>
            <a:fillRect/>
          </a:stretch>
        </p:blipFill>
        <p:spPr>
          <a:xfrm>
            <a:off x="436563" y="357320"/>
            <a:ext cx="11120437" cy="6143360"/>
          </a:xfrm>
        </p:spPr>
      </p:pic>
      <p:sp>
        <p:nvSpPr>
          <p:cNvPr id="6" name="TextBox 5">
            <a:extLst>
              <a:ext uri="{FF2B5EF4-FFF2-40B4-BE49-F238E27FC236}">
                <a16:creationId xmlns:a16="http://schemas.microsoft.com/office/drawing/2014/main" id="{E67C3D75-0BAB-AF41-8615-2A5A6F2EE581}"/>
              </a:ext>
            </a:extLst>
          </p:cNvPr>
          <p:cNvSpPr txBox="1"/>
          <p:nvPr/>
        </p:nvSpPr>
        <p:spPr>
          <a:xfrm>
            <a:off x="1854200" y="6500680"/>
            <a:ext cx="7406195" cy="246221"/>
          </a:xfrm>
          <a:prstGeom prst="rect">
            <a:avLst/>
          </a:prstGeom>
          <a:noFill/>
        </p:spPr>
        <p:txBody>
          <a:bodyPr wrap="none" rtlCol="0">
            <a:spAutoFit/>
          </a:bodyPr>
          <a:lstStyle/>
          <a:p>
            <a:r>
              <a:rPr lang="en-US" sz="1000" dirty="0"/>
              <a:t>https://</a:t>
            </a:r>
            <a:r>
              <a:rPr lang="en-US" sz="1000" dirty="0" err="1"/>
              <a:t>www.slideshare.net</a:t>
            </a:r>
            <a:r>
              <a:rPr lang="en-US" sz="1000" dirty="0"/>
              <a:t>/CoinDesk/state-of-bitcoin-and-blockchain-2016-57577869/99-R3_CEVs_Consortium_42_Banks</a:t>
            </a:r>
          </a:p>
        </p:txBody>
      </p:sp>
    </p:spTree>
    <p:extLst>
      <p:ext uri="{BB962C8B-B14F-4D97-AF65-F5344CB8AC3E}">
        <p14:creationId xmlns:p14="http://schemas.microsoft.com/office/powerpoint/2010/main" val="2336370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08250B-991A-DF49-B83A-A12055D9AD47}"/>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89913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49D5E7-696A-2E4D-B3F6-57D0F8A1D305}"/>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792003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39000">
              <a:schemeClr val="accent1">
                <a:lumMod val="40000"/>
                <a:lumOff val="60000"/>
              </a:schemeClr>
            </a:gs>
            <a:gs pos="100000">
              <a:schemeClr val="bg2">
                <a:tint val="98000"/>
                <a:shade val="86000"/>
                <a:satMod val="90000"/>
                <a:lumMod val="88000"/>
              </a:schemeClr>
            </a:gs>
          </a:gsLst>
          <a:path path="circle">
            <a:fillToRect l="50000" t="15000" r="50000" b="169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17"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8">
            <a:extLst>
              <a:ext uri="{FF2B5EF4-FFF2-40B4-BE49-F238E27FC236}">
                <a16:creationId xmlns:a16="http://schemas.microsoft.com/office/drawing/2014/main" id="{8C244A1F-7C11-45E7-AB98-65851A650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1348"/>
            <a:ext cx="12192000" cy="5600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A6BF1C8-1E7F-6248-9F80-F002D64CA9CC}"/>
              </a:ext>
            </a:extLst>
          </p:cNvPr>
          <p:cNvPicPr>
            <a:picLocks noGrp="1" noChangeAspect="1"/>
          </p:cNvPicPr>
          <p:nvPr>
            <p:ph idx="1"/>
          </p:nvPr>
        </p:nvPicPr>
        <p:blipFill>
          <a:blip r:embed="rId2"/>
          <a:stretch>
            <a:fillRect/>
          </a:stretch>
        </p:blipFill>
        <p:spPr>
          <a:xfrm>
            <a:off x="332910" y="1199674"/>
            <a:ext cx="11531273" cy="4439538"/>
          </a:xfrm>
          <a:prstGeom prst="rect">
            <a:avLst/>
          </a:prstGeom>
          <a:ln>
            <a:solidFill>
              <a:schemeClr val="accent1"/>
            </a:solidFill>
          </a:ln>
        </p:spPr>
      </p:pic>
      <p:sp>
        <p:nvSpPr>
          <p:cNvPr id="12" name="TextBox 11">
            <a:extLst>
              <a:ext uri="{FF2B5EF4-FFF2-40B4-BE49-F238E27FC236}">
                <a16:creationId xmlns:a16="http://schemas.microsoft.com/office/drawing/2014/main" id="{71C320EA-B373-5B4D-B072-7DBB17002511}"/>
              </a:ext>
            </a:extLst>
          </p:cNvPr>
          <p:cNvSpPr txBox="1"/>
          <p:nvPr/>
        </p:nvSpPr>
        <p:spPr>
          <a:xfrm>
            <a:off x="4107654" y="41053"/>
            <a:ext cx="5585885" cy="646331"/>
          </a:xfrm>
          <a:prstGeom prst="rect">
            <a:avLst/>
          </a:prstGeom>
          <a:noFill/>
        </p:spPr>
        <p:txBody>
          <a:bodyPr wrap="square" rtlCol="0">
            <a:spAutoFit/>
          </a:bodyPr>
          <a:lstStyle/>
          <a:p>
            <a:r>
              <a:rPr lang="en-US" sz="3600" dirty="0">
                <a:solidFill>
                  <a:schemeClr val="bg1"/>
                </a:solidFill>
              </a:rPr>
              <a:t>Corda Roadmap</a:t>
            </a:r>
          </a:p>
        </p:txBody>
      </p:sp>
      <p:sp>
        <p:nvSpPr>
          <p:cNvPr id="13" name="TextBox 12">
            <a:extLst>
              <a:ext uri="{FF2B5EF4-FFF2-40B4-BE49-F238E27FC236}">
                <a16:creationId xmlns:a16="http://schemas.microsoft.com/office/drawing/2014/main" id="{40F07876-8920-094A-91E7-4C88600425F5}"/>
              </a:ext>
            </a:extLst>
          </p:cNvPr>
          <p:cNvSpPr txBox="1"/>
          <p:nvPr/>
        </p:nvSpPr>
        <p:spPr>
          <a:xfrm>
            <a:off x="269410" y="5828336"/>
            <a:ext cx="9523941" cy="400110"/>
          </a:xfrm>
          <a:prstGeom prst="rect">
            <a:avLst/>
          </a:prstGeom>
          <a:noFill/>
        </p:spPr>
        <p:txBody>
          <a:bodyPr wrap="square" rtlCol="0">
            <a:spAutoFit/>
          </a:bodyPr>
          <a:lstStyle/>
          <a:p>
            <a:r>
              <a:rPr lang="en-US" sz="1000" dirty="0">
                <a:hlinkClick r:id="rId3"/>
              </a:rPr>
              <a:t>https://medium.com/newcryptoblock/hyperledger-fabric-vs-r3-corda-7954035a4884</a:t>
            </a:r>
            <a:endParaRPr lang="en-US" sz="1000" dirty="0"/>
          </a:p>
          <a:p>
            <a:endParaRPr lang="en-US" sz="1000" dirty="0"/>
          </a:p>
        </p:txBody>
      </p:sp>
    </p:spTree>
    <p:extLst>
      <p:ext uri="{BB962C8B-B14F-4D97-AF65-F5344CB8AC3E}">
        <p14:creationId xmlns:p14="http://schemas.microsoft.com/office/powerpoint/2010/main" val="2721150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3904BE49-D42F-4F46-B6D8-2F3171216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57C06C8-18BE-4336-B9E0-3E15ACC93B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C1C39E9B-4917-47D7-B9CB-56480F88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5F7200AE-DDFE-46D2-ABCA-99906B97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CAC40760-2393-4FAE-9A58-F4CDC06716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1080422B-1649-4C8E-9459-421424360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0136A7BD-0DB3-401B-A6AB-38BD30D10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FD037346-242B-41AF-8CF5-C35284CA2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238EBF94-0BBF-4BAE-AE27-729E3AC135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3940EFD7-EB1A-47AF-9DC9-7D4FCC601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6BAA7A10-98A8-4931-9BE2-B573EB376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420223F5-34A9-4388-AF7B-38C76242F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3CC9C746-C646-4363-B3D3-349B5C18C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3EAA5BC5-AB13-4C8E-9D9D-05DE777C5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500FC397-0569-4EC4-926A-DDD62AC49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284FF041-FE7D-47CD-830F-7FABF41C7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224154F3-CDFE-4FFF-92E4-ECEACF4A6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CCE7404D-AA5A-4B82-A875-07F35D7C2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526B6FED-4F20-4070-95B4-FF6F439E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3A75958D-1716-4B5A-A745-AFA4962FA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31A2051-17DE-4E9D-9EA6-026B97B1A9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CE0642A0-80D3-4F37-8249-A07E6F382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02F59DE-B12A-EC46-8321-5FA4063E9D60}"/>
              </a:ext>
            </a:extLst>
          </p:cNvPr>
          <p:cNvPicPr>
            <a:picLocks noGrp="1" noChangeAspect="1"/>
          </p:cNvPicPr>
          <p:nvPr>
            <p:ph idx="1"/>
          </p:nvPr>
        </p:nvPicPr>
        <p:blipFill>
          <a:blip r:embed="rId2"/>
          <a:stretch>
            <a:fillRect/>
          </a:stretch>
        </p:blipFill>
        <p:spPr>
          <a:xfrm>
            <a:off x="277286" y="184110"/>
            <a:ext cx="11814839" cy="3789213"/>
          </a:xfrm>
          <a:prstGeom prst="rect">
            <a:avLst/>
          </a:prstGeom>
          <a:ln w="12700">
            <a:noFill/>
          </a:ln>
        </p:spPr>
      </p:pic>
      <p:grpSp>
        <p:nvGrpSpPr>
          <p:cNvPr id="61" name="Group 60">
            <a:extLst>
              <a:ext uri="{FF2B5EF4-FFF2-40B4-BE49-F238E27FC236}">
                <a16:creationId xmlns:a16="http://schemas.microsoft.com/office/drawing/2014/main" id="{FA760135-24A9-40C9-B45F-2EB5B6420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2" name="Isosceles Triangle 39">
              <a:extLst>
                <a:ext uri="{FF2B5EF4-FFF2-40B4-BE49-F238E27FC236}">
                  <a16:creationId xmlns:a16="http://schemas.microsoft.com/office/drawing/2014/main" id="{20E3CEE0-0CB3-421F-99FC-4585E6243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346BB80-2556-4779-9642-5706CAA33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A372908-7869-0C40-83C7-66D863EFCC08}"/>
              </a:ext>
            </a:extLst>
          </p:cNvPr>
          <p:cNvSpPr>
            <a:spLocks noGrp="1"/>
          </p:cNvSpPr>
          <p:nvPr>
            <p:ph type="title"/>
          </p:nvPr>
        </p:nvSpPr>
        <p:spPr>
          <a:xfrm>
            <a:off x="1304911" y="4034179"/>
            <a:ext cx="8833655" cy="727748"/>
          </a:xfrm>
        </p:spPr>
        <p:txBody>
          <a:bodyPr vert="horz" lIns="228600" tIns="228600" rIns="228600" bIns="0" rtlCol="0" anchor="b">
            <a:normAutofit fontScale="90000"/>
          </a:bodyPr>
          <a:lstStyle/>
          <a:p>
            <a:pPr>
              <a:lnSpc>
                <a:spcPct val="80000"/>
              </a:lnSpc>
            </a:pPr>
            <a:r>
              <a:rPr lang="en-US" b="1" dirty="0"/>
              <a:t>Corda Vision </a:t>
            </a:r>
          </a:p>
        </p:txBody>
      </p:sp>
      <p:sp>
        <p:nvSpPr>
          <p:cNvPr id="6" name="TextBox 5">
            <a:extLst>
              <a:ext uri="{FF2B5EF4-FFF2-40B4-BE49-F238E27FC236}">
                <a16:creationId xmlns:a16="http://schemas.microsoft.com/office/drawing/2014/main" id="{8033929C-8900-D643-9D9C-82427382D799}"/>
              </a:ext>
            </a:extLst>
          </p:cNvPr>
          <p:cNvSpPr txBox="1"/>
          <p:nvPr/>
        </p:nvSpPr>
        <p:spPr>
          <a:xfrm>
            <a:off x="1581892" y="4712969"/>
            <a:ext cx="9193443" cy="1815882"/>
          </a:xfrm>
          <a:prstGeom prst="rect">
            <a:avLst/>
          </a:prstGeom>
          <a:noFill/>
        </p:spPr>
        <p:txBody>
          <a:bodyPr wrap="square" rtlCol="0">
            <a:spAutoFit/>
          </a:bodyPr>
          <a:lstStyle/>
          <a:p>
            <a:r>
              <a:rPr lang="en-US" sz="1600" dirty="0">
                <a:solidFill>
                  <a:schemeClr val="bg1"/>
                </a:solidFill>
              </a:rPr>
              <a:t>“…a future where legal agreements such as business contracts are recorded and automatically managed without error, where anybody can transact seamlessly for any contractual purpose without friction. We believe markets will move towards models where parties to contracts collaborate to maintain accurate, shared records rather than maintaining their own independent and inconsistent systems which require extensive reconciliation processes to ensure consistency. Duplicates, reconciliations, failed matches and breaks will be things of the past. Isolated pools of trapped assets will be no more.”</a:t>
            </a:r>
          </a:p>
        </p:txBody>
      </p:sp>
      <p:sp>
        <p:nvSpPr>
          <p:cNvPr id="7" name="TextBox 6">
            <a:extLst>
              <a:ext uri="{FF2B5EF4-FFF2-40B4-BE49-F238E27FC236}">
                <a16:creationId xmlns:a16="http://schemas.microsoft.com/office/drawing/2014/main" id="{0478C9D5-90CA-5F4C-8DAD-6D8A43573482}"/>
              </a:ext>
            </a:extLst>
          </p:cNvPr>
          <p:cNvSpPr txBox="1"/>
          <p:nvPr/>
        </p:nvSpPr>
        <p:spPr>
          <a:xfrm>
            <a:off x="228586" y="3694966"/>
            <a:ext cx="3913251" cy="246221"/>
          </a:xfrm>
          <a:prstGeom prst="rect">
            <a:avLst/>
          </a:prstGeom>
          <a:noFill/>
        </p:spPr>
        <p:txBody>
          <a:bodyPr wrap="none" rtlCol="0">
            <a:spAutoFit/>
          </a:bodyPr>
          <a:lstStyle/>
          <a:p>
            <a:r>
              <a:rPr lang="en-US" sz="1000" dirty="0">
                <a:hlinkClick r:id="rId3"/>
              </a:rPr>
              <a:t>https://www.corda.net/content/corda-platform-whitepaper.pdf</a:t>
            </a:r>
            <a:endParaRPr lang="en-US" sz="1000" dirty="0"/>
          </a:p>
        </p:txBody>
      </p:sp>
    </p:spTree>
    <p:extLst>
      <p:ext uri="{BB962C8B-B14F-4D97-AF65-F5344CB8AC3E}">
        <p14:creationId xmlns:p14="http://schemas.microsoft.com/office/powerpoint/2010/main" val="304513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EA06921-3C0C-4126-AF75-9499D48390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 name="Freeform 5">
              <a:extLst>
                <a:ext uri="{FF2B5EF4-FFF2-40B4-BE49-F238E27FC236}">
                  <a16:creationId xmlns:a16="http://schemas.microsoft.com/office/drawing/2014/main" id="{B8087084-CC7C-4D37-B821-F12CD3D29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A27EF3C6-8AF8-41C0-B4DF-664F24087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46AD5CB4-13ED-4F2B-BA75-CA731F668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6C2FD3B8-D702-4F83-BA99-D23921211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1AF0D977-DBC6-44B7-93FB-3F76406CF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B3ED27DF-D17E-4922-8394-821ED9253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800084EB-3C31-445C-8B2E-F43BA7ED3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5EE7F4D6-BE2E-41A9-A417-BA1AE4583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8805A789-4E10-46CF-A22B-8841C1CDF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9BD0D630-7987-48B7-A636-0ED234E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F4E7D46D-851A-4DA9-B24D-19DAE1FCF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BA38A754-A53E-469C-B89B-6C7FF960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CAC17457-E557-440A-B5E0-40DFEEC8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4D697814-F310-40D2-8E79-93C1881074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0CA691A3-EEBB-46A7-A973-B1E2DD112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B7361B78-110B-4437-8058-4E05A4234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97B9FFE1-BC8C-4C55-AE5D-8FDD78001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6F87417E-9520-42E0-84D2-0C0225481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235F6B6-5324-426D-84BE-EF96FD430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093C61D3-C80D-4599-8280-763868B2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5">
              <a:extLst>
                <a:ext uri="{FF2B5EF4-FFF2-40B4-BE49-F238E27FC236}">
                  <a16:creationId xmlns:a16="http://schemas.microsoft.com/office/drawing/2014/main" id="{D6D942F2-89B9-4755-89D9-436583176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C40B6375-7479-45C4-8B99-EA1CF75F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3001"/>
            </a:solidFill>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EC00B0-CECB-4D49-BCD8-7665D8E900A5}"/>
              </a:ext>
            </a:extLst>
          </p:cNvPr>
          <p:cNvPicPr>
            <a:picLocks noChangeAspect="1"/>
          </p:cNvPicPr>
          <p:nvPr/>
        </p:nvPicPr>
        <p:blipFill>
          <a:blip r:embed="rId2"/>
          <a:stretch>
            <a:fillRect/>
          </a:stretch>
        </p:blipFill>
        <p:spPr>
          <a:xfrm>
            <a:off x="961377" y="643467"/>
            <a:ext cx="10269246" cy="5571066"/>
          </a:xfrm>
          <a:prstGeom prst="rect">
            <a:avLst/>
          </a:prstGeom>
        </p:spPr>
      </p:pic>
      <p:sp>
        <p:nvSpPr>
          <p:cNvPr id="4" name="TextBox 3">
            <a:extLst>
              <a:ext uri="{FF2B5EF4-FFF2-40B4-BE49-F238E27FC236}">
                <a16:creationId xmlns:a16="http://schemas.microsoft.com/office/drawing/2014/main" id="{2B950574-41AC-044A-84E5-346A8BA34EDE}"/>
              </a:ext>
            </a:extLst>
          </p:cNvPr>
          <p:cNvSpPr txBox="1"/>
          <p:nvPr/>
        </p:nvSpPr>
        <p:spPr>
          <a:xfrm>
            <a:off x="381001" y="6481762"/>
            <a:ext cx="7406195" cy="246221"/>
          </a:xfrm>
          <a:prstGeom prst="rect">
            <a:avLst/>
          </a:prstGeom>
          <a:noFill/>
        </p:spPr>
        <p:txBody>
          <a:bodyPr wrap="none" rtlCol="0">
            <a:spAutoFit/>
          </a:bodyPr>
          <a:lstStyle/>
          <a:p>
            <a:r>
              <a:rPr lang="en-US" sz="1000" dirty="0"/>
              <a:t>https://</a:t>
            </a:r>
            <a:r>
              <a:rPr lang="en-US" sz="1000" dirty="0" err="1"/>
              <a:t>www.slideshare.net</a:t>
            </a:r>
            <a:r>
              <a:rPr lang="en-US" sz="1000" dirty="0"/>
              <a:t>/CoinDesk/state-of-bitcoin-and-blockchain-2016-57577869/99-R3_CEVs_Consortium_42_Banks</a:t>
            </a:r>
          </a:p>
        </p:txBody>
      </p:sp>
    </p:spTree>
    <p:extLst>
      <p:ext uri="{BB962C8B-B14F-4D97-AF65-F5344CB8AC3E}">
        <p14:creationId xmlns:p14="http://schemas.microsoft.com/office/powerpoint/2010/main" val="959462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87000">
              <a:schemeClr val="accent1">
                <a:lumMod val="60000"/>
                <a:lumOff val="40000"/>
              </a:schemeClr>
            </a:gs>
            <a:gs pos="70000">
              <a:schemeClr val="accent1">
                <a:lumMod val="0"/>
                <a:lumOff val="100000"/>
              </a:schemeClr>
            </a:gs>
            <a:gs pos="35000">
              <a:schemeClr val="accent1">
                <a:lumMod val="0"/>
                <a:lumOff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0C05FA-4355-314C-ABB0-F354A90DDEED}"/>
              </a:ext>
            </a:extLst>
          </p:cNvPr>
          <p:cNvPicPr>
            <a:picLocks noGrp="1" noChangeAspect="1"/>
          </p:cNvPicPr>
          <p:nvPr>
            <p:ph idx="4294967295"/>
          </p:nvPr>
        </p:nvPicPr>
        <p:blipFill>
          <a:blip r:embed="rId2"/>
          <a:stretch>
            <a:fillRect/>
          </a:stretch>
        </p:blipFill>
        <p:spPr>
          <a:xfrm>
            <a:off x="557182" y="98016"/>
            <a:ext cx="11280835" cy="6317429"/>
          </a:xfrm>
          <a:prstGeom prst="rect">
            <a:avLst/>
          </a:prstGeom>
        </p:spPr>
      </p:pic>
      <p:sp>
        <p:nvSpPr>
          <p:cNvPr id="9" name="Rectangle 8">
            <a:extLst>
              <a:ext uri="{FF2B5EF4-FFF2-40B4-BE49-F238E27FC236}">
                <a16:creationId xmlns:a16="http://schemas.microsoft.com/office/drawing/2014/main" id="{04B6FFE3-99F8-BB44-B6BE-70C0B26B47A3}"/>
              </a:ext>
            </a:extLst>
          </p:cNvPr>
          <p:cNvSpPr/>
          <p:nvPr/>
        </p:nvSpPr>
        <p:spPr>
          <a:xfrm>
            <a:off x="557182" y="6359874"/>
            <a:ext cx="6096000" cy="400110"/>
          </a:xfrm>
          <a:prstGeom prst="rect">
            <a:avLst/>
          </a:prstGeom>
        </p:spPr>
        <p:txBody>
          <a:bodyPr>
            <a:spAutoFit/>
          </a:bodyPr>
          <a:lstStyle/>
          <a:p>
            <a:r>
              <a:rPr lang="en-US" sz="1000" dirty="0"/>
              <a:t>https://</a:t>
            </a:r>
            <a:r>
              <a:rPr lang="en-US" sz="1000" dirty="0" err="1"/>
              <a:t>www.slideshare.net</a:t>
            </a:r>
            <a:r>
              <a:rPr lang="en-US" sz="1000" dirty="0"/>
              <a:t>/CoinDesk/state-of-bitcoin-and-blockchain-2016-57577869/99-R3_CEVs_Consortium_42_Banks</a:t>
            </a:r>
          </a:p>
        </p:txBody>
      </p:sp>
    </p:spTree>
    <p:extLst>
      <p:ext uri="{BB962C8B-B14F-4D97-AF65-F5344CB8AC3E}">
        <p14:creationId xmlns:p14="http://schemas.microsoft.com/office/powerpoint/2010/main" val="3039583017"/>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44</TotalTime>
  <Words>626</Words>
  <Application>Microsoft Macintosh PowerPoint</Application>
  <PresentationFormat>Widescreen</PresentationFormat>
  <Paragraphs>21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 Light</vt:lpstr>
      <vt:lpstr>Rockwell</vt:lpstr>
      <vt:lpstr>Wingdings</vt:lpstr>
      <vt:lpstr>Atlas</vt:lpstr>
      <vt:lpstr>PowerPoint Presentation</vt:lpstr>
      <vt:lpstr>PowerPoint Presentation</vt:lpstr>
      <vt:lpstr>PowerPoint Presentation</vt:lpstr>
      <vt:lpstr>PowerPoint Presentation</vt:lpstr>
      <vt:lpstr>PowerPoint Presentation</vt:lpstr>
      <vt:lpstr>PowerPoint Presentation</vt:lpstr>
      <vt:lpstr>Corda Vision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Alexis Schottenstein</dc:creator>
  <cp:lastModifiedBy>Alexis Schottenstein</cp:lastModifiedBy>
  <cp:revision>8</cp:revision>
  <dcterms:created xsi:type="dcterms:W3CDTF">2019-09-16T20:11:54Z</dcterms:created>
  <dcterms:modified xsi:type="dcterms:W3CDTF">2019-09-16T20:58:34Z</dcterms:modified>
</cp:coreProperties>
</file>